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9906000" cx="6858000"/>
  <p:notesSz cx="6858000" cy="9144000"/>
  <p:embeddedFontLst>
    <p:embeddedFont>
      <p:font typeface="Krub"/>
      <p:regular r:id="rId7"/>
      <p:bold r:id="rId8"/>
      <p:italic r:id="rId9"/>
      <p:boldItalic r:id="rId10"/>
    </p:embeddedFont>
    <p:embeddedFont>
      <p:font typeface="Nirami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iramit-regular.fntdata"/><Relationship Id="rId10" Type="http://schemas.openxmlformats.org/officeDocument/2006/relationships/font" Target="fonts/Krub-boldItalic.fntdata"/><Relationship Id="rId13" Type="http://schemas.openxmlformats.org/officeDocument/2006/relationships/font" Target="fonts/Niramit-italic.fntdata"/><Relationship Id="rId12" Type="http://schemas.openxmlformats.org/officeDocument/2006/relationships/font" Target="fonts/Nirami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Krub-italic.fntdata"/><Relationship Id="rId14" Type="http://schemas.openxmlformats.org/officeDocument/2006/relationships/font" Target="fonts/Nirami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Krub-regular.fntdata"/><Relationship Id="rId8" Type="http://schemas.openxmlformats.org/officeDocument/2006/relationships/font" Target="fonts/Krub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ชื่อเรื่องและเนื้อหา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ชื่อเรื่องและข้อความแนวตั้ง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ข้อความและชื่อเรื่องแนวตั้ง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สไลด์ชื่อเรื่อง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ส่วนหัวของส่วน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เนื้อหา 2 ส่วน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การเปรียบเทียบ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เฉพาะชื่อเรื่อง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ว่างเปล่า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เนื้อหาพร้อมคำอธิบายภาพ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รูปภาพพร้อมคำอธิบายภาพ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2.png"/><Relationship Id="rId13" Type="http://schemas.openxmlformats.org/officeDocument/2006/relationships/image" Target="../media/image15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6.jp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4.jpg"/><Relationship Id="rId9" Type="http://schemas.openxmlformats.org/officeDocument/2006/relationships/image" Target="../media/image13.jpg"/><Relationship Id="rId5" Type="http://schemas.openxmlformats.org/officeDocument/2006/relationships/image" Target="../media/image17.png"/><Relationship Id="rId6" Type="http://schemas.openxmlformats.org/officeDocument/2006/relationships/image" Target="../media/image2.png"/><Relationship Id="rId7" Type="http://schemas.openxmlformats.org/officeDocument/2006/relationships/image" Target="../media/image11.png"/><Relationship Id="rId8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53" y="-49356"/>
            <a:ext cx="6873853" cy="9971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853" y="2084229"/>
            <a:ext cx="6873853" cy="588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 b="0" l="44567" r="0" t="0"/>
          <a:stretch/>
        </p:blipFill>
        <p:spPr>
          <a:xfrm>
            <a:off x="3138439" y="4823244"/>
            <a:ext cx="3709316" cy="36776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3"/>
          <p:cNvGrpSpPr/>
          <p:nvPr/>
        </p:nvGrpSpPr>
        <p:grpSpPr>
          <a:xfrm>
            <a:off x="1127227" y="8550898"/>
            <a:ext cx="4547818" cy="872074"/>
            <a:chOff x="3369878" y="8851372"/>
            <a:chExt cx="3599205" cy="690171"/>
          </a:xfrm>
        </p:grpSpPr>
        <p:sp>
          <p:nvSpPr>
            <p:cNvPr id="88" name="Google Shape;88;p13"/>
            <p:cNvSpPr txBox="1"/>
            <p:nvPr/>
          </p:nvSpPr>
          <p:spPr>
            <a:xfrm>
              <a:off x="3559575" y="8851372"/>
              <a:ext cx="3268267" cy="292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h-TH" sz="1800" u="none" cap="none" strike="noStrike">
                  <a:solidFill>
                    <a:schemeClr val="dk1"/>
                  </a:solidFill>
                  <a:latin typeface="Krub"/>
                  <a:ea typeface="Krub"/>
                  <a:cs typeface="Krub"/>
                  <a:sym typeface="Krub"/>
                </a:rPr>
                <a:t>สำนักงานเขตพื้นที่การศึกษาประถมศึกษาสกลนคร เขต ๒</a:t>
              </a: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3437379" y="9034454"/>
              <a:ext cx="3531704" cy="292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h-TH" sz="1800" u="none" cap="none" strike="noStrike">
                  <a:solidFill>
                    <a:schemeClr val="dk1"/>
                  </a:solidFill>
                  <a:latin typeface="Krub"/>
                  <a:ea typeface="Krub"/>
                  <a:cs typeface="Krub"/>
                  <a:sym typeface="Krub"/>
                </a:rPr>
                <a:t>สังกัดสำนักงานคณะกรรมการการศึกษาขั้นพื้นฐาน</a:t>
              </a:r>
              <a:endParaRPr/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3369878" y="9249249"/>
              <a:ext cx="3531704" cy="292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h-TH" sz="1800" u="none" cap="none" strike="noStrike">
                  <a:solidFill>
                    <a:schemeClr val="dk1"/>
                  </a:solidFill>
                  <a:latin typeface="Krub"/>
                  <a:ea typeface="Krub"/>
                  <a:cs typeface="Krub"/>
                  <a:sym typeface="Krub"/>
                </a:rPr>
                <a:t>กระทรวงศึกษาธิการ</a:t>
              </a:r>
              <a:endParaRPr/>
            </a:p>
          </p:txBody>
        </p:sp>
      </p:grpSp>
      <p:sp>
        <p:nvSpPr>
          <p:cNvPr id="91" name="Google Shape;91;p13"/>
          <p:cNvSpPr txBox="1"/>
          <p:nvPr/>
        </p:nvSpPr>
        <p:spPr>
          <a:xfrm>
            <a:off x="488360" y="8127490"/>
            <a:ext cx="59618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2800" u="none" cap="none" strike="noStrike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rPr>
              <a:t>โรงเรียนบ้านม้า</a:t>
            </a:r>
            <a:endParaRPr b="1" i="0" sz="2400" u="none" cap="none" strike="noStrike">
              <a:solidFill>
                <a:schemeClr val="dk1"/>
              </a:solidFill>
              <a:latin typeface="Krub"/>
              <a:ea typeface="Krub"/>
              <a:cs typeface="Krub"/>
              <a:sym typeface="Krub"/>
            </a:endParaRPr>
          </a:p>
        </p:txBody>
      </p:sp>
      <p:pic>
        <p:nvPicPr>
          <p:cNvPr descr="รูปภาพประกอบด้วย กระจก&#10;&#10;คำอธิบายที่สร้างโดยอัตโนมัติ" id="92" name="Google Shape;9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68137" y="443457"/>
            <a:ext cx="1063530" cy="106353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451381" y="1459428"/>
            <a:ext cx="60970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2800" u="none" cap="none" strike="noStrike">
                <a:solidFill>
                  <a:srgbClr val="001CF8"/>
                </a:solidFill>
                <a:latin typeface="Niramit"/>
                <a:ea typeface="Niramit"/>
                <a:cs typeface="Niramit"/>
                <a:sym typeface="Niramit"/>
              </a:rPr>
              <a:t>โครงการยกระดับผลสัมฤทธิ์ทางการเรียน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451381" y="2309589"/>
            <a:ext cx="60970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2000" u="none" cap="none" strike="noStrike">
                <a:solidFill>
                  <a:srgbClr val="002060"/>
                </a:solidFill>
                <a:latin typeface="Niramit"/>
                <a:ea typeface="Niramit"/>
                <a:cs typeface="Niramit"/>
                <a:sym typeface="Niramit"/>
              </a:rPr>
              <a:t>ประจำปีการศึกษา ๒๕๖4</a:t>
            </a:r>
            <a:endParaRPr b="1" i="0" sz="2000" u="none" cap="none" strike="noStrike">
              <a:solidFill>
                <a:srgbClr val="002060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7">
            <a:alphaModFix/>
          </a:blip>
          <a:srcRect b="0" l="0" r="15622" t="0"/>
          <a:stretch/>
        </p:blipFill>
        <p:spPr>
          <a:xfrm>
            <a:off x="3682016" y="6866017"/>
            <a:ext cx="3165739" cy="90144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3700346" y="6879728"/>
            <a:ext cx="3441171" cy="553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h-TH" sz="2800" u="none" cap="none" strike="noStrike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rPr>
              <a:t>นางรัตติยากร  วรขันทักษ์</a:t>
            </a:r>
            <a:endParaRPr b="0" i="0" sz="2800" u="none" cap="none" strike="noStrike">
              <a:solidFill>
                <a:schemeClr val="dk1"/>
              </a:solidFill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3785740" y="7233499"/>
            <a:ext cx="3441171" cy="487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h-TH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th-TH" sz="2000" u="none" cap="none" strike="noStrike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rPr>
              <a:t>ผู้รับผิดชอบโครงการ</a:t>
            </a:r>
            <a:endParaRPr b="0" i="0" sz="2400" u="none" cap="none" strike="noStrike">
              <a:solidFill>
                <a:schemeClr val="dk1"/>
              </a:solidFill>
              <a:latin typeface="Krub"/>
              <a:ea typeface="Krub"/>
              <a:cs typeface="Krub"/>
              <a:sym typeface="Krub"/>
            </a:endParaRPr>
          </a:p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38439" y="555563"/>
            <a:ext cx="722925" cy="777539"/>
          </a:xfrm>
          <a:prstGeom prst="ellipse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420757" y="1881284"/>
            <a:ext cx="60970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2800" u="none" cap="none" strike="noStrike">
                <a:solidFill>
                  <a:srgbClr val="001CF8"/>
                </a:solidFill>
                <a:latin typeface="Niramit"/>
                <a:ea typeface="Niramit"/>
                <a:cs typeface="Niramit"/>
                <a:sym typeface="Niramit"/>
              </a:rPr>
              <a:t>การทดสอบระดับชาติ O-NET</a:t>
            </a:r>
            <a:endParaRPr b="1" i="0" sz="2800" u="none" cap="none" strike="noStrike">
              <a:solidFill>
                <a:srgbClr val="001CF8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338023" y="3300885"/>
            <a:ext cx="4020039" cy="3769134"/>
          </a:xfrm>
          <a:prstGeom prst="diamond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 rotWithShape="1">
          <a:blip r:embed="rId10">
            <a:alphaModFix/>
          </a:blip>
          <a:srcRect b="-2961" l="-11238" r="55804" t="2962"/>
          <a:stretch/>
        </p:blipFill>
        <p:spPr>
          <a:xfrm>
            <a:off x="-836186" y="4538089"/>
            <a:ext cx="3801593" cy="376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34810" y="3112629"/>
            <a:ext cx="4711347" cy="444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12">
            <a:alphaModFix/>
          </a:blip>
          <a:srcRect b="0" l="20590" r="34030" t="28309"/>
          <a:stretch/>
        </p:blipFill>
        <p:spPr>
          <a:xfrm>
            <a:off x="4483367" y="3030696"/>
            <a:ext cx="2212771" cy="383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179151">
            <a:off x="5620229" y="5626813"/>
            <a:ext cx="1159100" cy="1421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4574" y="0"/>
            <a:ext cx="6858000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 flipH="1" rot="-2741432">
            <a:off x="3253105" y="4090947"/>
            <a:ext cx="3769438" cy="3689160"/>
          </a:xfrm>
          <a:custGeom>
            <a:rect b="b" l="l" r="r" t="t"/>
            <a:pathLst>
              <a:path extrusionOk="0" h="3689160" w="3769438">
                <a:moveTo>
                  <a:pt x="0" y="0"/>
                </a:moveTo>
                <a:lnTo>
                  <a:pt x="3769438" y="0"/>
                </a:lnTo>
                <a:lnTo>
                  <a:pt x="3769438" y="3689160"/>
                </a:lnTo>
                <a:lnTo>
                  <a:pt x="1318301" y="3689160"/>
                </a:lnTo>
                <a:lnTo>
                  <a:pt x="0" y="2402259"/>
                </a:lnTo>
                <a:close/>
              </a:path>
            </a:pathLst>
          </a:custGeom>
          <a:blipFill rotWithShape="0">
            <a:blip r:embed="rId4">
              <a:alphaModFix/>
            </a:blip>
            <a:stretch>
              <a:fillRect b="0" l="-48811" r="-34675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-90530" y="2654524"/>
            <a:ext cx="6897920" cy="592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 rotWithShape="1">
          <a:blip r:embed="rId6">
            <a:alphaModFix/>
          </a:blip>
          <a:srcRect b="0" l="44567" r="0" t="0"/>
          <a:stretch/>
        </p:blipFill>
        <p:spPr>
          <a:xfrm flipH="1">
            <a:off x="-1" y="4486275"/>
            <a:ext cx="4170077" cy="4134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14"/>
          <p:cNvGrpSpPr/>
          <p:nvPr/>
        </p:nvGrpSpPr>
        <p:grpSpPr>
          <a:xfrm flipH="1">
            <a:off x="1299485" y="8838675"/>
            <a:ext cx="4479437" cy="841296"/>
            <a:chOff x="3424844" y="8851372"/>
            <a:chExt cx="3545085" cy="665813"/>
          </a:xfrm>
        </p:grpSpPr>
        <p:sp>
          <p:nvSpPr>
            <p:cNvPr id="114" name="Google Shape;114;p14"/>
            <p:cNvSpPr txBox="1"/>
            <p:nvPr/>
          </p:nvSpPr>
          <p:spPr>
            <a:xfrm>
              <a:off x="4018824" y="8851372"/>
              <a:ext cx="2951105" cy="267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h-TH" sz="1600" u="none" cap="none" strike="noStrike">
                  <a:solidFill>
                    <a:schemeClr val="dk1"/>
                  </a:solidFill>
                  <a:latin typeface="Krub"/>
                  <a:ea typeface="Krub"/>
                  <a:cs typeface="Krub"/>
                  <a:sym typeface="Krub"/>
                </a:rPr>
                <a:t>สำนักงานเขตพื้นที่การศึกษาประถมศึกษาสกลนคร เขต ๒</a:t>
              </a:r>
              <a:endParaRPr/>
            </a:p>
          </p:txBody>
        </p:sp>
        <p:sp>
          <p:nvSpPr>
            <p:cNvPr id="115" name="Google Shape;115;p14"/>
            <p:cNvSpPr txBox="1"/>
            <p:nvPr/>
          </p:nvSpPr>
          <p:spPr>
            <a:xfrm>
              <a:off x="3437379" y="9034454"/>
              <a:ext cx="3531704" cy="267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h-TH" sz="1600">
                  <a:solidFill>
                    <a:schemeClr val="dk1"/>
                  </a:solidFill>
                  <a:latin typeface="Krub"/>
                  <a:ea typeface="Krub"/>
                  <a:cs typeface="Krub"/>
                  <a:sym typeface="Krub"/>
                </a:rPr>
                <a:t>สังกัดสำนักงานคณะกรรมการการศึกษาขั้นพื้นฐาน</a:t>
              </a:r>
              <a:endParaRPr/>
            </a:p>
          </p:txBody>
        </p:sp>
        <p:sp>
          <p:nvSpPr>
            <p:cNvPr id="116" name="Google Shape;116;p14"/>
            <p:cNvSpPr txBox="1"/>
            <p:nvPr/>
          </p:nvSpPr>
          <p:spPr>
            <a:xfrm>
              <a:off x="3424844" y="9249249"/>
              <a:ext cx="3531704" cy="267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h-TH" sz="1600">
                  <a:solidFill>
                    <a:schemeClr val="dk1"/>
                  </a:solidFill>
                  <a:latin typeface="Krub"/>
                  <a:ea typeface="Krub"/>
                  <a:cs typeface="Krub"/>
                  <a:sym typeface="Krub"/>
                </a:rPr>
                <a:t>กระทรวงศึกษาธิการ</a:t>
              </a:r>
              <a:endParaRPr/>
            </a:p>
          </p:txBody>
        </p:sp>
      </p:grpSp>
      <p:sp>
        <p:nvSpPr>
          <p:cNvPr id="117" name="Google Shape;117;p14"/>
          <p:cNvSpPr txBox="1"/>
          <p:nvPr/>
        </p:nvSpPr>
        <p:spPr>
          <a:xfrm flipH="1">
            <a:off x="-727415" y="8465260"/>
            <a:ext cx="59618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800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rPr>
              <a:t>โรงเรียนบ้านม้า</a:t>
            </a:r>
            <a:endParaRPr/>
          </a:p>
        </p:txBody>
      </p:sp>
      <p:pic>
        <p:nvPicPr>
          <p:cNvPr descr="รูปภาพประกอบด้วย กระจก&#10;&#10;คำอธิบายที่สร้างโดยอัตโนมัติ" id="118" name="Google Shape;118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272017" y="8509723"/>
            <a:ext cx="1081085" cy="108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2281" y="8619182"/>
            <a:ext cx="722925" cy="77753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97058" y="3262538"/>
            <a:ext cx="4490330" cy="4402241"/>
          </a:xfrm>
          <a:prstGeom prst="diamond">
            <a:avLst/>
          </a:prstGeom>
          <a:noFill/>
          <a:ln>
            <a:noFill/>
          </a:ln>
        </p:spPr>
      </p:pic>
      <p:pic>
        <p:nvPicPr>
          <p:cNvPr id="121" name="Google Shape;121;p14"/>
          <p:cNvPicPr preferRelativeResize="0"/>
          <p:nvPr/>
        </p:nvPicPr>
        <p:blipFill rotWithShape="1">
          <a:blip r:embed="rId6">
            <a:alphaModFix/>
          </a:blip>
          <a:srcRect b="-2961" l="-11238" r="55804" t="2962"/>
          <a:stretch/>
        </p:blipFill>
        <p:spPr>
          <a:xfrm flipH="1">
            <a:off x="3896360" y="5415046"/>
            <a:ext cx="3801593" cy="376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>
            <a:off x="1871163" y="3164001"/>
            <a:ext cx="5068219" cy="5160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800257" y="5771486"/>
            <a:ext cx="2102383" cy="2577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ธีมของ Office">
  <a:themeElements>
    <a:clrScheme name="ธีมของ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